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08" r:id="rId4"/>
  </p:sldMasterIdLst>
  <p:notesMasterIdLst>
    <p:notesMasterId r:id="rId32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80" r:id="rId27"/>
    <p:sldId id="281" r:id="rId28"/>
    <p:sldId id="283" r:id="rId29"/>
    <p:sldId id="285" r:id="rId30"/>
    <p:sldId id="28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83BF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07D378-DFB7-4FAD-AE67-1D19A7A8E260}" v="1" dt="2021-03-18T17:15:32.8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98746" autoAdjust="0"/>
  </p:normalViewPr>
  <p:slideViewPr>
    <p:cSldViewPr snapToGrid="0">
      <p:cViewPr varScale="1">
        <p:scale>
          <a:sx n="67" d="100"/>
          <a:sy n="67" d="100"/>
        </p:scale>
        <p:origin x="528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MIL SHAH2 - 70362019053" userId="S::romil.shah2@svkmmumbai.onmicrosoft.com::ad0619d6-346f-4e2c-a857-cfc8b5c4cc59" providerId="AD" clId="Web-{3407D378-DFB7-4FAD-AE67-1D19A7A8E260}"/>
    <pc:docChg chg="modSld">
      <pc:chgData name="ROMIL SHAH2 - 70362019053" userId="S::romil.shah2@svkmmumbai.onmicrosoft.com::ad0619d6-346f-4e2c-a857-cfc8b5c4cc59" providerId="AD" clId="Web-{3407D378-DFB7-4FAD-AE67-1D19A7A8E260}" dt="2021-03-18T17:15:32.888" v="0" actId="1076"/>
      <pc:docMkLst>
        <pc:docMk/>
      </pc:docMkLst>
      <pc:sldChg chg="modSp">
        <pc:chgData name="ROMIL SHAH2 - 70362019053" userId="S::romil.shah2@svkmmumbai.onmicrosoft.com::ad0619d6-346f-4e2c-a857-cfc8b5c4cc59" providerId="AD" clId="Web-{3407D378-DFB7-4FAD-AE67-1D19A7A8E260}" dt="2021-03-18T17:15:32.888" v="0" actId="1076"/>
        <pc:sldMkLst>
          <pc:docMk/>
          <pc:sldMk cId="2292420116" sldId="256"/>
        </pc:sldMkLst>
        <pc:picChg chg="mod">
          <ac:chgData name="ROMIL SHAH2 - 70362019053" userId="S::romil.shah2@svkmmumbai.onmicrosoft.com::ad0619d6-346f-4e2c-a857-cfc8b5c4cc59" providerId="AD" clId="Web-{3407D378-DFB7-4FAD-AE67-1D19A7A8E260}" dt="2021-03-18T17:15:32.888" v="0" actId="1076"/>
          <ac:picMkLst>
            <pc:docMk/>
            <pc:sldMk cId="2292420116" sldId="256"/>
            <ac:picMk id="3" creationId="{00000000-0000-0000-0000-000000000000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D645C1-11C0-4B38-B0A5-1819D25B4415}" type="datetimeFigureOut">
              <a:rPr lang="en-US" smtClean="0"/>
              <a:pPr/>
              <a:t>5/6/2021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DD34D2-8C57-4FF1-B8E2-99EE89C5D6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708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effectLst/>
              </a:rPr>
              <a:t>Culture</a:t>
            </a:r>
            <a:r>
              <a:rPr lang="en-US" b="0" baseline="0" dirty="0">
                <a:effectLst/>
              </a:rPr>
              <a:t> is t</a:t>
            </a:r>
            <a:r>
              <a:rPr lang="en-US" dirty="0">
                <a:effectLst/>
              </a:rPr>
              <a:t>he behaviors, beliefs, opinions and feelings of a particular social, ethnic or age group.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What is your cultural background?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DD34D2-8C57-4FF1-B8E2-99EE89C5D6EA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6987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People who travel come from all over the world.</a:t>
            </a:r>
          </a:p>
          <a:p>
            <a:endParaRPr lang="en-US" dirty="0"/>
          </a:p>
          <a:p>
            <a:r>
              <a:rPr lang="en-US" dirty="0"/>
              <a:t>They</a:t>
            </a:r>
            <a:r>
              <a:rPr lang="en-US" baseline="0" dirty="0"/>
              <a:t> represent all ages, cultures and religions.</a:t>
            </a:r>
          </a:p>
          <a:p>
            <a:endParaRPr lang="en-US" baseline="0" dirty="0"/>
          </a:p>
          <a:p>
            <a:r>
              <a:rPr lang="en-US" baseline="0" dirty="0"/>
              <a:t>Many may have disabilities or require special help.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DD34D2-8C57-4FF1-B8E2-99EE89C5D6EA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8076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Employees</a:t>
            </a:r>
            <a:r>
              <a:rPr lang="en-US" baseline="0" dirty="0"/>
              <a:t> in the travel and tourism industry come from many different countries and vary in abilities, interests, languages, education and religions.</a:t>
            </a:r>
          </a:p>
          <a:p>
            <a:endParaRPr lang="en-US" baseline="0" dirty="0"/>
          </a:p>
          <a:p>
            <a:r>
              <a:rPr lang="en-US" baseline="0" dirty="0"/>
              <a:t>They also vary in age from young people to older adults.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DD34D2-8C57-4FF1-B8E2-99EE89C5D6EA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188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be successful on the job, teamwork is essential. </a:t>
            </a:r>
          </a:p>
          <a:p>
            <a:endParaRPr lang="en-US" dirty="0"/>
          </a:p>
          <a:p>
            <a:r>
              <a:rPr lang="en-US" dirty="0"/>
              <a:t>The ability to work with others includes being</a:t>
            </a:r>
            <a:r>
              <a:rPr lang="en-US" baseline="0" dirty="0"/>
              <a:t> pleasant, understanding and respectful.</a:t>
            </a:r>
          </a:p>
          <a:p>
            <a:endParaRPr lang="en-US" baseline="0" dirty="0"/>
          </a:p>
          <a:p>
            <a:r>
              <a:rPr lang="en-US" baseline="0" dirty="0"/>
              <a:t>Commitment to the team means that you will fulfill your obligations and do your part of the work. </a:t>
            </a:r>
          </a:p>
          <a:p>
            <a:endParaRPr lang="en-US" baseline="0" dirty="0"/>
          </a:p>
          <a:p>
            <a:r>
              <a:rPr lang="en-US" baseline="0" dirty="0"/>
              <a:t>Cooperating with other workers to get the job is vital in the travel and tourism industry.</a:t>
            </a:r>
          </a:p>
          <a:p>
            <a:endParaRPr lang="en-US" baseline="0" dirty="0"/>
          </a:p>
          <a:p>
            <a:r>
              <a:rPr lang="en-US" baseline="0" dirty="0"/>
              <a:t>Being to get along with everyone will make the job easier.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DD34D2-8C57-4FF1-B8E2-99EE89C5D6EA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8801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Copyright© Texas Education Agency, 2015. All rights reserved.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680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Copyright© Texas Education Agency, 2015. All rights reserved.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289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Copyright© Texas Education Agency, 2015. All rights reserved.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399209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Copyright© Texas Education Agency, 2015. All rights reserved.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0844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Copyright© Texas Education Agency, 2015. All rights reserved.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975460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Copyright© Texas Education Agency, 2015. All rights reserved.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4294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Copyright© Texas Education Agency, 2015. All rights reserved.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3420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Copyright© Texas Education Agency, 2015. All rights reserved.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0542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374" y="177075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40286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Copyright© Texas Education Agency, 2015. All rights reserved.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387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Copyright© Texas Education Agency, 2015. All rights reserved.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7ABED51-31D2-4510-BAE6-3ACFBF2A1C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12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Copyright© Texas Education Agency, 2015. All rights reserved.</a:t>
            </a:r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7ABED51-31D2-4510-BAE6-3ACFBF2A1C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411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Copyright© Texas Education Agency, 2015. All rights reserved.</a:t>
            </a:r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7ABED51-31D2-4510-BAE6-3ACFBF2A1C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209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Copyright© Texas Education Agency, 2015. All rights reserved.</a:t>
            </a:r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24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Copyright© Texas Education Agency, 2015. All rights reserved.</a:t>
            </a:r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306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Copyright© Texas Education Agency, 2015. All rights reserved.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487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Copyright© Texas Education Agency, 2015. All rights reserved.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7ABED51-31D2-4510-BAE6-3ACFBF2A1C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730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Copyright© Texas Education Agency, 2015. All rights reserved.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832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9" r:id="rId1"/>
    <p:sldLayoutId id="2147483910" r:id="rId2"/>
    <p:sldLayoutId id="2147483911" r:id="rId3"/>
    <p:sldLayoutId id="2147483912" r:id="rId4"/>
    <p:sldLayoutId id="2147483913" r:id="rId5"/>
    <p:sldLayoutId id="2147483914" r:id="rId6"/>
    <p:sldLayoutId id="2147483915" r:id="rId7"/>
    <p:sldLayoutId id="2147483916" r:id="rId8"/>
    <p:sldLayoutId id="2147483917" r:id="rId9"/>
    <p:sldLayoutId id="2147483918" r:id="rId10"/>
    <p:sldLayoutId id="2147483919" r:id="rId11"/>
    <p:sldLayoutId id="2147483920" r:id="rId12"/>
    <p:sldLayoutId id="2147483921" r:id="rId13"/>
    <p:sldLayoutId id="2147483922" r:id="rId14"/>
    <p:sldLayoutId id="2147483923" r:id="rId15"/>
    <p:sldLayoutId id="2147483924" r:id="rId16"/>
    <p:sldLayoutId id="2147483925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07" y="59933"/>
            <a:ext cx="6858001" cy="6858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98709" y="1660853"/>
            <a:ext cx="5493291" cy="284717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600" b="1">
                <a:solidFill>
                  <a:schemeClr val="tx1"/>
                </a:solidFill>
              </a:rPr>
              <a:t> Diversity in the Workplace</a:t>
            </a:r>
            <a:endParaRPr lang="en-US" sz="6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420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37560" y="799260"/>
            <a:ext cx="7553605" cy="55296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01384" y="519113"/>
            <a:ext cx="7930122" cy="59064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560" y="594193"/>
            <a:ext cx="7798733" cy="59054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97523" y="733425"/>
            <a:ext cx="7218830" cy="5507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03332" y="402012"/>
            <a:ext cx="8176091" cy="61353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22165" y="742110"/>
            <a:ext cx="7509340" cy="56230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35854" y="595873"/>
            <a:ext cx="7903228" cy="58612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26597" y="578505"/>
            <a:ext cx="8066274" cy="58999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7401" y="695606"/>
            <a:ext cx="7327246" cy="5456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77303" y="510428"/>
            <a:ext cx="7827308" cy="5808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613649" y="600635"/>
            <a:ext cx="7928845" cy="5811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03064" y="570660"/>
            <a:ext cx="7605712" cy="5621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49338" y="677394"/>
            <a:ext cx="7280462" cy="54960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92455" y="668712"/>
            <a:ext cx="7733179" cy="56767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6858001" cy="6858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98709" y="1660853"/>
            <a:ext cx="5493291" cy="284717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600" b="1" dirty="0">
                <a:solidFill>
                  <a:schemeClr val="tx1"/>
                </a:solidFill>
              </a:rPr>
              <a:t>Cultural Diversity in the Workplace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327654" y="4609896"/>
            <a:ext cx="5864346" cy="112628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Travel and Tourism Management</a:t>
            </a:r>
          </a:p>
        </p:txBody>
      </p:sp>
    </p:spTree>
    <p:extLst>
      <p:ext uri="{BB962C8B-B14F-4D97-AF65-F5344CB8AC3E}">
        <p14:creationId xmlns:p14="http://schemas.microsoft.com/office/powerpoint/2010/main" val="22924201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Culture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9" name="Content Placeholder 8" descr="C:\Users\Owner\AppData\Local\Microsoft\Windows\Temporary Internet Files\Content.IE5\5YHAYFQK\diversity-header3[1].j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052863" y="726601"/>
            <a:ext cx="5649004" cy="5649004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3822471" y="6561906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000" dirty="0">
                <a:latin typeface="Arial" pitchFamily="34" charset="0"/>
                <a:cs typeface="Arial" pitchFamily="34" charset="0"/>
              </a:rPr>
              <a:t>Copyright © Texas Education Agency, 2015.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2546284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Travelers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3506788" cy="3777622"/>
          </a:xfrm>
        </p:spPr>
        <p:txBody>
          <a:bodyPr/>
          <a:lstStyle/>
          <a:p>
            <a:r>
              <a:rPr lang="en-US" sz="2400" dirty="0"/>
              <a:t>Ages</a:t>
            </a:r>
          </a:p>
          <a:p>
            <a:r>
              <a:rPr lang="en-US" sz="2400" dirty="0"/>
              <a:t>Culture</a:t>
            </a:r>
          </a:p>
          <a:p>
            <a:r>
              <a:rPr lang="en-US" sz="2400" dirty="0"/>
              <a:t>Disabilities</a:t>
            </a:r>
          </a:p>
          <a:p>
            <a:r>
              <a:rPr lang="en-US" sz="2400" dirty="0"/>
              <a:t>Religion</a:t>
            </a:r>
          </a:p>
          <a:p>
            <a:r>
              <a:rPr lang="en-US" sz="2400" dirty="0"/>
              <a:t>Special help</a:t>
            </a:r>
          </a:p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439" y="116416"/>
            <a:ext cx="5956098" cy="640138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822471" y="6561906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000" dirty="0">
                <a:latin typeface="Arial" pitchFamily="34" charset="0"/>
                <a:cs typeface="Arial" pitchFamily="34" charset="0"/>
              </a:rPr>
              <a:t>Copyright © Texas Education Agency, 2015.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2024133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Employees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Come from different countries with varied:</a:t>
            </a:r>
          </a:p>
          <a:p>
            <a:pPr lvl="1"/>
            <a:r>
              <a:rPr lang="en-US" sz="2200" dirty="0"/>
              <a:t>Abilities</a:t>
            </a:r>
          </a:p>
          <a:p>
            <a:pPr lvl="1"/>
            <a:r>
              <a:rPr lang="en-US" sz="2200" dirty="0"/>
              <a:t>Interests </a:t>
            </a:r>
          </a:p>
          <a:p>
            <a:pPr lvl="1"/>
            <a:r>
              <a:rPr lang="en-US" sz="2200" dirty="0"/>
              <a:t>Languages</a:t>
            </a:r>
          </a:p>
          <a:p>
            <a:pPr lvl="1"/>
            <a:r>
              <a:rPr lang="en-US" sz="2200" dirty="0"/>
              <a:t>Levels of education</a:t>
            </a:r>
          </a:p>
          <a:p>
            <a:pPr lvl="1"/>
            <a:r>
              <a:rPr lang="en-US" sz="2200" dirty="0"/>
              <a:t>Religions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0262" y="857730"/>
            <a:ext cx="5836182" cy="5143673"/>
          </a:xfrm>
        </p:spPr>
      </p:pic>
      <p:sp>
        <p:nvSpPr>
          <p:cNvPr id="8" name="Rectangle 7"/>
          <p:cNvSpPr/>
          <p:nvPr/>
        </p:nvSpPr>
        <p:spPr>
          <a:xfrm>
            <a:off x="3822471" y="6561906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000" dirty="0">
                <a:latin typeface="Arial" pitchFamily="34" charset="0"/>
                <a:cs typeface="Arial" pitchFamily="34" charset="0"/>
              </a:rPr>
              <a:t>Copyright © Texas Education Agency, 2015.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185119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Workplace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Working together as a team includes:</a:t>
            </a:r>
          </a:p>
          <a:p>
            <a:pPr lvl="1"/>
            <a:r>
              <a:rPr lang="en-US" sz="2200" dirty="0"/>
              <a:t>Ability to work with others</a:t>
            </a:r>
          </a:p>
          <a:p>
            <a:pPr lvl="1"/>
            <a:r>
              <a:rPr lang="en-US" sz="2200" dirty="0"/>
              <a:t>Commitment to the team</a:t>
            </a:r>
          </a:p>
          <a:p>
            <a:pPr lvl="1"/>
            <a:r>
              <a:rPr lang="en-US" sz="2200" dirty="0"/>
              <a:t>Cooperation 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5641" y="251222"/>
            <a:ext cx="5786359" cy="6278609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822471" y="6561906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000" dirty="0">
                <a:latin typeface="Arial" pitchFamily="34" charset="0"/>
                <a:cs typeface="Arial" pitchFamily="34" charset="0"/>
              </a:rPr>
              <a:t>Copyright © Texas Education Agency, 2015.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149653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480283" y="452718"/>
            <a:ext cx="8102551" cy="59409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82066" y="544605"/>
            <a:ext cx="8051146" cy="58553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87973" y="589150"/>
            <a:ext cx="7966262" cy="57403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12346" y="490257"/>
            <a:ext cx="8304959" cy="59110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51250" y="587468"/>
            <a:ext cx="7920597" cy="5664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92163" y="528917"/>
            <a:ext cx="7981390" cy="5785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BED51-31D2-4510-BAE6-3ACFBF2A1CD4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37267" y="559173"/>
            <a:ext cx="7707686" cy="5446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50819B34069274BAE4C3F2D592309F5" ma:contentTypeVersion="8" ma:contentTypeDescription="Create a new document." ma:contentTypeScope="" ma:versionID="b57b661dc877ca7022fde901320b4982">
  <xsd:schema xmlns:xsd="http://www.w3.org/2001/XMLSchema" xmlns:xs="http://www.w3.org/2001/XMLSchema" xmlns:p="http://schemas.microsoft.com/office/2006/metadata/properties" xmlns:ns2="0fe8b6f7-013f-46e2-bbb4-3b04bd36085b" targetNamespace="http://schemas.microsoft.com/office/2006/metadata/properties" ma:root="true" ma:fieldsID="790842f702aad3c5548e095d3206d49c" ns2:_="">
    <xsd:import namespace="0fe8b6f7-013f-46e2-bbb4-3b04bd36085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e8b6f7-013f-46e2-bbb4-3b04bd36085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DC58F05-FADA-4245-B912-C7253C6C97F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5F9C716-8370-4084-85F9-97AD69EF57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fe8b6f7-013f-46e2-bbb4-3b04bd36085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C9679D6-D0BB-4F3A-A4CA-F5A73BF5E61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5526</TotalTime>
  <Words>296</Words>
  <Application>Microsoft Office PowerPoint</Application>
  <PresentationFormat>Widescreen</PresentationFormat>
  <Paragraphs>75</Paragraphs>
  <Slides>27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Century Gothic</vt:lpstr>
      <vt:lpstr>Wingdings 3</vt:lpstr>
      <vt:lpstr>Wisp</vt:lpstr>
      <vt:lpstr> Diversity in the Workplace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Cultural Diversity in the Workplace</vt:lpstr>
      <vt:lpstr>Culture</vt:lpstr>
      <vt:lpstr>Travelers</vt:lpstr>
      <vt:lpstr>Employees</vt:lpstr>
      <vt:lpstr>Workplace</vt:lpstr>
    </vt:vector>
  </TitlesOfParts>
  <Manager>Cynthia Moreno</Manager>
  <Company>Stephen F. Austin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- Cultural Diversity in the Workplace</dc:title>
  <dc:subject>Hospitality and Tourism</dc:subject>
  <dc:creator>Statewide Instructional Resources Development Center</dc:creator>
  <cp:keywords>Cultural Diversity in the Workplace</cp:keywords>
  <dc:description>© Copyright TEA</dc:description>
  <cp:lastModifiedBy>Varun Khadayate</cp:lastModifiedBy>
  <cp:revision>89</cp:revision>
  <dcterms:created xsi:type="dcterms:W3CDTF">2015-07-06T22:54:25Z</dcterms:created>
  <dcterms:modified xsi:type="dcterms:W3CDTF">2021-05-06T06:15:54Z</dcterms:modified>
  <cp:category>Travel and Tourism Management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0x010100050819B34069274BAE4C3F2D592309F5</vt:lpwstr>
  </property>
</Properties>
</file>